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9" r:id="rId9"/>
    <p:sldId id="263" r:id="rId10"/>
    <p:sldId id="264" r:id="rId11"/>
    <p:sldId id="265" r:id="rId12"/>
    <p:sldId id="268" r:id="rId13"/>
    <p:sldId id="267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479" autoAdjust="0"/>
  </p:normalViewPr>
  <p:slideViewPr>
    <p:cSldViewPr snapToGrid="0">
      <p:cViewPr varScale="1">
        <p:scale>
          <a:sx n="81" d="100"/>
          <a:sy n="81" d="100"/>
        </p:scale>
        <p:origin x="12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F6138-1917-4F16-98C7-2609CD2F3B8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E539D-BFEA-4BD7-84FD-34CEFB2222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0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tslanguage.com/learning?activity=5402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ls.arts.gla.ac.uk/Mannie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E539D-BFEA-4BD7-84FD-34CEFB2222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702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E539D-BFEA-4BD7-84FD-34CEFB22227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25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E539D-BFEA-4BD7-84FD-34CEFB2222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2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E539D-BFEA-4BD7-84FD-34CEFB2222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195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E539D-BFEA-4BD7-84FD-34CEFB22227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7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E539D-BFEA-4BD7-84FD-34CEFB2222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345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should be noted that, in the 2019 exams, Sailmaker was the second most popular choice of text, and Tally’s Blood the 4</a:t>
            </a:r>
            <a:r>
              <a:rPr lang="en-GB" baseline="30000" dirty="0"/>
              <a:t>th</a:t>
            </a:r>
            <a:r>
              <a:rPr lang="en-GB" dirty="0"/>
              <a:t> most popular. At Higher, candidates most often choose to answer their ‘Scottish texts’ part of the exam paper using poetry – but Burns is the second least popular option. The Slab Boys is the second most popular drama option.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E539D-BFEA-4BD7-84FD-34CEFB22227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658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Holy Willie’s Prayer game: </a:t>
            </a:r>
            <a:r>
              <a:rPr lang="en-GB" dirty="0">
                <a:hlinkClick r:id="rId3"/>
              </a:rPr>
              <a:t>https://www.scotslanguage.com/learning?activity=5402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E539D-BFEA-4BD7-84FD-34CEFB22227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178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ASLS – Free download of The Mannie: </a:t>
            </a:r>
            <a:r>
              <a:rPr lang="en-GB" dirty="0">
                <a:hlinkClick r:id="rId3"/>
              </a:rPr>
              <a:t>https://asls.arts.gla.ac.uk/Mannie.html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E539D-BFEA-4BD7-84FD-34CEFB22227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414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E539D-BFEA-4BD7-84FD-34CEFB22227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68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DB3-5978-47BA-A417-CBA1D584A98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83ED09C-0D15-4DD3-9E78-712E7D12B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904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DB3-5978-47BA-A417-CBA1D584A98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3ED09C-0D15-4DD3-9E78-712E7D12B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01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DB3-5978-47BA-A417-CBA1D584A98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3ED09C-0D15-4DD3-9E78-712E7D12B3D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506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DB3-5978-47BA-A417-CBA1D584A98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3ED09C-0D15-4DD3-9E78-712E7D12B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6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DB3-5978-47BA-A417-CBA1D584A98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3ED09C-0D15-4DD3-9E78-712E7D12B3DD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1742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DB3-5978-47BA-A417-CBA1D584A98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3ED09C-0D15-4DD3-9E78-712E7D12B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360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DB3-5978-47BA-A417-CBA1D584A98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D09C-0D15-4DD3-9E78-712E7D12B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91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DB3-5978-47BA-A417-CBA1D584A98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D09C-0D15-4DD3-9E78-712E7D12B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333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DB3-5978-47BA-A417-CBA1D584A98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D09C-0D15-4DD3-9E78-712E7D12B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40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DB3-5978-47BA-A417-CBA1D584A98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3ED09C-0D15-4DD3-9E78-712E7D12B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3601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DB3-5978-47BA-A417-CBA1D584A98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83ED09C-0D15-4DD3-9E78-712E7D12B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6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DB3-5978-47BA-A417-CBA1D584A98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83ED09C-0D15-4DD3-9E78-712E7D12B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62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DB3-5978-47BA-A417-CBA1D584A98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D09C-0D15-4DD3-9E78-712E7D12B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91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DB3-5978-47BA-A417-CBA1D584A98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D09C-0D15-4DD3-9E78-712E7D12B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769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DB3-5978-47BA-A417-CBA1D584A98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D09C-0D15-4DD3-9E78-712E7D12B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83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DB3-5978-47BA-A417-CBA1D584A98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3ED09C-0D15-4DD3-9E78-712E7D12B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24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EEDB3-5978-47BA-A417-CBA1D584A989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83ED09C-0D15-4DD3-9E78-712E7D12B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77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qa.org.uk/sqa/70056.html" TargetMode="External"/><Relationship Id="rId3" Type="http://schemas.openxmlformats.org/officeDocument/2006/relationships/hyperlink" Target="https://www.scotslanguage.com/learning" TargetMode="External"/><Relationship Id="rId7" Type="http://schemas.openxmlformats.org/officeDocument/2006/relationships/hyperlink" Target="https://asls.arts.gla.ac.uk/" TargetMode="External"/><Relationship Id="rId2" Type="http://schemas.openxmlformats.org/officeDocument/2006/relationships/hyperlink" Target="https://www.scotslanguag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l.ac.uk/" TargetMode="External"/><Relationship Id="rId5" Type="http://schemas.openxmlformats.org/officeDocument/2006/relationships/hyperlink" Target="http://www.scotsinschools.co.uk/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education.gov.scot/improvement/learning-resources/" TargetMode="External"/><Relationship Id="rId9" Type="http://schemas.openxmlformats.org/officeDocument/2006/relationships/hyperlink" Target="http://bit.ly/scotsbleth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c.lel.ed.ac.uk/?p=2030" TargetMode="External"/><Relationship Id="rId5" Type="http://schemas.openxmlformats.org/officeDocument/2006/relationships/hyperlink" Target="https://education.gov.scot/improvement/learning-resources/history-of-scots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cotsinschools.co.uk/creativity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education.gov.scot/improvement/learning-resources/100-key-scots-words/" TargetMode="External"/><Relationship Id="rId4" Type="http://schemas.openxmlformats.org/officeDocument/2006/relationships/hyperlink" Target="https://www.bbc.co.uk/programmes/p01jqwkp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D5080-5142-4708-A5EA-B6D1DD8476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800" dirty="0">
                <a:latin typeface="Calibri" panose="020F0502020204030204" pitchFamily="34" charset="0"/>
                <a:cs typeface="Calibri" panose="020F0502020204030204" pitchFamily="34" charset="0"/>
              </a:rPr>
              <a:t>Beyond Burns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F71D08-90D6-4BC2-9CA7-7F90470B42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Teaching Scots in the English classroom</a:t>
            </a:r>
          </a:p>
        </p:txBody>
      </p:sp>
      <p:pic>
        <p:nvPicPr>
          <p:cNvPr id="5" name="Google Shape;136;p20" descr="A close up of a logo  Description automatically generated">
            <a:extLst>
              <a:ext uri="{FF2B5EF4-FFF2-40B4-BE49-F238E27FC236}">
                <a16:creationId xmlns:a16="http://schemas.microsoft.com/office/drawing/2014/main" id="{BEE6D7F9-72A4-4845-A92F-905D0E18612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4972" y="451267"/>
            <a:ext cx="1313472" cy="1378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28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8182-0C29-49BF-9318-0CDE3AD54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Reading Scots at Senior Phase</a:t>
            </a:r>
            <a:endParaRPr lang="en-GB" sz="4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62E447-CED4-4DA7-A611-F9FF3C8F6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8543" y="1711927"/>
            <a:ext cx="8274914" cy="4422330"/>
          </a:xfrm>
          <a:prstGeom prst="rect">
            <a:avLst/>
          </a:prstGeom>
        </p:spPr>
      </p:pic>
      <p:pic>
        <p:nvPicPr>
          <p:cNvPr id="3" name="Google Shape;136;p20" descr="A close up of a logo  Description automatically generated">
            <a:extLst>
              <a:ext uri="{FF2B5EF4-FFF2-40B4-BE49-F238E27FC236}">
                <a16:creationId xmlns:a16="http://schemas.microsoft.com/office/drawing/2014/main" id="{E1742DD2-ABCC-4F8B-B6AA-C9E9D9EA08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4972" y="451267"/>
            <a:ext cx="1313472" cy="1378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957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326B-3C46-4259-ABC0-9B55A85A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Reading Scots at Senior Phase</a:t>
            </a:r>
            <a:endParaRPr lang="en-GB" sz="4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37057F-AD90-444A-A1BA-99343BFA6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8275" y="1905000"/>
            <a:ext cx="4657725" cy="1143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78DBE18-7617-4D06-A60D-2FBA87747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07" y="3429000"/>
            <a:ext cx="15240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1518E5-C385-4D8F-B55F-E18D3413DC42}"/>
              </a:ext>
            </a:extLst>
          </p:cNvPr>
          <p:cNvSpPr txBox="1"/>
          <p:nvPr/>
        </p:nvSpPr>
        <p:spPr>
          <a:xfrm>
            <a:off x="6384175" y="2177935"/>
            <a:ext cx="49045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Teaching Notes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Jackie Kay poetry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Tally’s Blood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Cheviot, the Stag and the Black, Black Oil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Burns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Slab Boys</a:t>
            </a:r>
          </a:p>
          <a:p>
            <a:endParaRPr lang="en-GB" dirty="0"/>
          </a:p>
          <a:p>
            <a:r>
              <a:rPr lang="en-GB" dirty="0"/>
              <a:t>	</a:t>
            </a:r>
          </a:p>
        </p:txBody>
      </p:sp>
      <p:pic>
        <p:nvPicPr>
          <p:cNvPr id="3" name="Google Shape;136;p20" descr="A close up of a logo  Description automatically generated">
            <a:extLst>
              <a:ext uri="{FF2B5EF4-FFF2-40B4-BE49-F238E27FC236}">
                <a16:creationId xmlns:a16="http://schemas.microsoft.com/office/drawing/2014/main" id="{6B387DA8-F1E7-4455-A8B3-5E516CDDCA8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54972" y="451267"/>
            <a:ext cx="1313472" cy="137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F44034F-BAC4-44BB-9CB5-22453541A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80" y="3457750"/>
            <a:ext cx="1656639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30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5A3A3-2C9F-4685-9E85-AA560EA94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SQA Scots Language Award</a:t>
            </a:r>
            <a:b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62E13-51D1-4991-A980-37EB4ABBF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86297"/>
            <a:ext cx="8915400" cy="4916384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History and Development</a:t>
            </a:r>
          </a:p>
          <a:p>
            <a:pPr marL="0" lvl="2" indent="-342900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discuss the factors that influenced the development of Scots?</a:t>
            </a:r>
          </a:p>
          <a:p>
            <a:pPr marL="0" lvl="2" indent="-342900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identify and explain the features of Scots?</a:t>
            </a:r>
          </a:p>
          <a:p>
            <a:pPr lvl="1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Understanding and Communication</a:t>
            </a:r>
          </a:p>
          <a:p>
            <a:pPr marL="0" lvl="2" indent="-342900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show that you can read Scots and understand it?</a:t>
            </a:r>
          </a:p>
          <a:p>
            <a:pPr marL="0" lvl="2" indent="-342900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apply this understanding to your own written Scots?</a:t>
            </a:r>
          </a:p>
          <a:p>
            <a:pPr marL="400050" lvl="2" indent="0">
              <a:buNone/>
            </a:pPr>
            <a:endParaRPr lang="en-GB" sz="1600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7" name="Google Shape;136;p20" descr="A close up of a logo  Description automatically generated">
            <a:extLst>
              <a:ext uri="{FF2B5EF4-FFF2-40B4-BE49-F238E27FC236}">
                <a16:creationId xmlns:a16="http://schemas.microsoft.com/office/drawing/2014/main" id="{789CEC5A-4CB3-4167-AC50-F64605A177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4972" y="451267"/>
            <a:ext cx="1313472" cy="1378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567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0B884-F301-4B64-A3E7-433D7482D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Jist</a:t>
            </a:r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 fir fun…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BDB6396-BA52-428A-8C4F-4EF9CC0A2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357" y="1614544"/>
            <a:ext cx="3139344" cy="461292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9EAB86-C37B-4E4C-B258-301072C9B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ECCF7F-32F4-4B85-892A-D38A5760B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500" y="1645920"/>
            <a:ext cx="3252709" cy="46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FD3B8D-DA2D-4DA9-AB40-D240BE136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5136" y="1671492"/>
            <a:ext cx="3252712" cy="4608000"/>
          </a:xfrm>
          <a:prstGeom prst="rect">
            <a:avLst/>
          </a:prstGeom>
        </p:spPr>
      </p:pic>
      <p:pic>
        <p:nvPicPr>
          <p:cNvPr id="3" name="Google Shape;136;p20" descr="A close up of a logo  Description automatically generated">
            <a:extLst>
              <a:ext uri="{FF2B5EF4-FFF2-40B4-BE49-F238E27FC236}">
                <a16:creationId xmlns:a16="http://schemas.microsoft.com/office/drawing/2014/main" id="{157EBDF5-290E-470C-AC3D-7F8CF528F0E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54972" y="451267"/>
            <a:ext cx="1313472" cy="1378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633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510E-44B2-4339-939C-BF55F378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Useful links</a:t>
            </a:r>
            <a:b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E48D5-CFF0-4214-9BE6-86E05CEB5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804" y="1698171"/>
            <a:ext cx="10173195" cy="4999512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https://www.scotslanguage.com/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https://www.scotslanguage.com/learning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https://education.gov.scot/improvement/learning-resources/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http://www.scotsinschools.co.uk/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https://dsl.ac.uk/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https://asls.arts.gla.ac.uk/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https://www.sqa.org.uk/sqa/70056.html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http://bit.ly/scotsblether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Google Shape;136;p20" descr="A close up of a logo  Description automatically generated">
            <a:extLst>
              <a:ext uri="{FF2B5EF4-FFF2-40B4-BE49-F238E27FC236}">
                <a16:creationId xmlns:a16="http://schemas.microsoft.com/office/drawing/2014/main" id="{CAB10A4A-7C0A-45C3-9C2B-5099036A878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54972" y="451267"/>
            <a:ext cx="1313472" cy="1378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36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DA1E3-3BAA-41A8-B028-8B22F316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275" y="715619"/>
            <a:ext cx="10753725" cy="51285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1. What is Scots?</a:t>
            </a:r>
          </a:p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2. Why teach Scots?</a:t>
            </a:r>
          </a:p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3. Writing in Scots at BGE</a:t>
            </a:r>
          </a:p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4. Reading Scots at Senior Phase</a:t>
            </a:r>
          </a:p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5. SQA Scots Language Award</a:t>
            </a:r>
          </a:p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6. Useful links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Google Shape;136;p20" descr="A close up of a logo  Description automatically generated">
            <a:extLst>
              <a:ext uri="{FF2B5EF4-FFF2-40B4-BE49-F238E27FC236}">
                <a16:creationId xmlns:a16="http://schemas.microsoft.com/office/drawing/2014/main" id="{4818CEB2-995F-455F-AF82-B3A9D7E62B7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4972" y="451267"/>
            <a:ext cx="1313472" cy="1378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34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7164C-C496-458B-BCEE-1B519D72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What is Scots?</a:t>
            </a:r>
            <a:b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4D88D-203A-4BCA-B59F-A2E3E6AB3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The Scots Language is one of the three indigenous languages of Scotland</a:t>
            </a:r>
          </a:p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Scots and English are considered ‘sister’ languages</a:t>
            </a:r>
          </a:p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There are many different varieties - dialects - of Scots </a:t>
            </a:r>
          </a:p>
        </p:txBody>
      </p:sp>
      <p:pic>
        <p:nvPicPr>
          <p:cNvPr id="7" name="Google Shape;136;p20" descr="A close up of a logo  Description automatically generated">
            <a:extLst>
              <a:ext uri="{FF2B5EF4-FFF2-40B4-BE49-F238E27FC236}">
                <a16:creationId xmlns:a16="http://schemas.microsoft.com/office/drawing/2014/main" id="{FE8EF155-DC73-4A39-8088-66E8BF2492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4972" y="451267"/>
            <a:ext cx="1313472" cy="1378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94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FE732D-A089-42E3-9E95-F3D8ECE14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61" y="2210786"/>
            <a:ext cx="4973939" cy="262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1EAE20-7124-485E-85F3-B5E8702EA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What is Scots?</a:t>
            </a:r>
            <a:b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9FE51E-216C-45EE-8A6E-F615D858F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55" y="2215694"/>
            <a:ext cx="5043870" cy="2623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145FE6-3E8E-4962-8F79-716E139F6A2F}"/>
              </a:ext>
            </a:extLst>
          </p:cNvPr>
          <p:cNvSpPr txBox="1"/>
          <p:nvPr/>
        </p:nvSpPr>
        <p:spPr>
          <a:xfrm>
            <a:off x="1122061" y="5190978"/>
            <a:ext cx="4973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History of Scots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(Education Scotland)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9CDCD7-EFA4-4DE4-9C35-DEFBAE66EDED}"/>
              </a:ext>
            </a:extLst>
          </p:cNvPr>
          <p:cNvSpPr txBox="1"/>
          <p:nvPr/>
        </p:nvSpPr>
        <p:spPr>
          <a:xfrm>
            <a:off x="6301520" y="5190978"/>
            <a:ext cx="5203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Origins of Scots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(AMC Historical Linguistics)</a:t>
            </a:r>
          </a:p>
        </p:txBody>
      </p:sp>
      <p:pic>
        <p:nvPicPr>
          <p:cNvPr id="4" name="Google Shape;136;p20" descr="A close up of a logo  Description automatically generated">
            <a:extLst>
              <a:ext uri="{FF2B5EF4-FFF2-40B4-BE49-F238E27FC236}">
                <a16:creationId xmlns:a16="http://schemas.microsoft.com/office/drawing/2014/main" id="{1FD07438-72AE-4037-8DDE-CE2DB06677F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54972" y="451267"/>
            <a:ext cx="1313472" cy="1378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307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BB31D-A124-46C6-AA4C-6AFD46ED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913" y="451267"/>
            <a:ext cx="8911687" cy="1280890"/>
          </a:xfrm>
        </p:spPr>
        <p:txBody>
          <a:bodyPr>
            <a:noAutofit/>
          </a:bodyPr>
          <a:lstStyle/>
          <a:p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Why teach Scots?</a:t>
            </a:r>
            <a:b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BCD62-8DA7-4310-B7C9-DBCABEAB1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4321" y="1732157"/>
            <a:ext cx="7909560" cy="488200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Develops reading strategies and critical literacy skills</a:t>
            </a:r>
          </a:p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Reinforces understanding of structures and features of language</a:t>
            </a:r>
          </a:p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Provides opportunities for IDL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6000" dirty="0">
                <a:latin typeface="Calibri" panose="020F0502020204030204" pitchFamily="34" charset="0"/>
                <a:cs typeface="Calibri" panose="020F0502020204030204" pitchFamily="34" charset="0"/>
              </a:rPr>
              <a:t>ENGAGEMENT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EBF82-A2F2-4E8B-B4DB-EC1841F12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60" y="1343026"/>
            <a:ext cx="2581275" cy="3609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6AC61D-62A6-49FA-B605-51A6CD283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422" y="3148013"/>
            <a:ext cx="2562225" cy="3619500"/>
          </a:xfrm>
          <a:prstGeom prst="rect">
            <a:avLst/>
          </a:prstGeom>
        </p:spPr>
      </p:pic>
      <p:pic>
        <p:nvPicPr>
          <p:cNvPr id="9" name="Google Shape;136;p20" descr="A close up of a logo  Description automatically generated">
            <a:extLst>
              <a:ext uri="{FF2B5EF4-FFF2-40B4-BE49-F238E27FC236}">
                <a16:creationId xmlns:a16="http://schemas.microsoft.com/office/drawing/2014/main" id="{99B656E8-17D5-49F0-923B-758B12C9726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54972" y="451267"/>
            <a:ext cx="1313472" cy="1378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59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B11C-71BF-4B28-BAE2-296251B2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Writing in Scots at BGE</a:t>
            </a:r>
            <a:endParaRPr lang="en-GB" sz="48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1AE9C60-2040-4DC1-BE3B-1E7EA76D1D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39" y="294330"/>
            <a:ext cx="4868922" cy="688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2E8975A-DA9D-4207-BD0C-24D30C7B0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38" y="352"/>
            <a:ext cx="5024524" cy="710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2D46F4F-0CC5-48CB-A266-CC7D9A47E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38" y="0"/>
            <a:ext cx="4848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825522B-ACDA-4E20-9844-2CA56BE4C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38" y="58017"/>
            <a:ext cx="4848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98471DC-1AA3-4726-9021-115BA5E44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38" y="210417"/>
            <a:ext cx="4848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5CF03076-C384-4B50-85EB-4B5896DD4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0"/>
            <a:ext cx="4848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136;p20" descr="A close up of a logo  Description automatically generated">
            <a:extLst>
              <a:ext uri="{FF2B5EF4-FFF2-40B4-BE49-F238E27FC236}">
                <a16:creationId xmlns:a16="http://schemas.microsoft.com/office/drawing/2014/main" id="{A02011F8-AD78-4F9A-9D52-BAE01B6177F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54972" y="451267"/>
            <a:ext cx="1313472" cy="1378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43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82ED-08B1-4E52-BDB3-5B61D1A51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Writing in Scots at BGE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BD1B1-FB9A-4B84-9A71-735A4CA40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731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hlinkClick r:id="rId3"/>
            </a:endParaRPr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pPr marL="0" indent="0" algn="ctr">
              <a:buNone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https://www.bbc.co.uk/programmes/p01jqwkp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marL="0" indent="0" algn="ctr">
              <a:buNone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marL="0" indent="0" algn="ctr">
              <a:buNone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http://scotsinschools.co.uk/creativity.html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https://education.gov.scot/improvement/learning-resources/100-key-scots-words/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Google Shape;136;p20" descr="A close up of a logo  Description automatically generated">
            <a:extLst>
              <a:ext uri="{FF2B5EF4-FFF2-40B4-BE49-F238E27FC236}">
                <a16:creationId xmlns:a16="http://schemas.microsoft.com/office/drawing/2014/main" id="{B5C14095-2F1A-4786-BB7F-ECD1D057439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54972" y="451267"/>
            <a:ext cx="1313472" cy="1378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29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41C4-4168-40B1-8A05-259A0CE19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Writing in Scots at BGE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4F435-0BA4-40E2-96B3-CBA737543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29969"/>
            <a:ext cx="8915400" cy="4576764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glaikit</a:t>
            </a:r>
          </a:p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glaiket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glakit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glaekit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gleckit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glaykit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glacet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Google Shape;136;p20" descr="A close up of a logo  Description automatically generated">
            <a:extLst>
              <a:ext uri="{FF2B5EF4-FFF2-40B4-BE49-F238E27FC236}">
                <a16:creationId xmlns:a16="http://schemas.microsoft.com/office/drawing/2014/main" id="{250EA449-D98A-4AED-AF4B-8FBB9877F8A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4972" y="451267"/>
            <a:ext cx="1313472" cy="1378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7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9E761-9D86-45AB-B713-2495C106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Reading Scots at Senior Phase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1E6FB-2101-4A49-B655-7328681D6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440" y="1610770"/>
            <a:ext cx="10043160" cy="5247229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Scottish texts in National 5 and Higher English</a:t>
            </a:r>
          </a:p>
          <a:p>
            <a:pPr lvl="1" fontAlgn="base"/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Sailmaker by Alan Spence (N5)</a:t>
            </a:r>
          </a:p>
          <a:p>
            <a:pPr lvl="1" fontAlgn="base"/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Tally’s Blood by Anne Marie di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Mambro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(N5)</a:t>
            </a:r>
          </a:p>
          <a:p>
            <a:pPr lvl="1" fontAlgn="base"/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Cheviot, the Stag and the Black, Black Oil by John McGrath (H)</a:t>
            </a:r>
          </a:p>
          <a:p>
            <a:pPr lvl="1" fontAlgn="base"/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Slab Boys by John Byrne (H)</a:t>
            </a:r>
          </a:p>
          <a:p>
            <a:pPr lvl="1" fontAlgn="base"/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Stories by Anne Donovan: All that Glisters, Away in a Manger, Dear Santa, Hieroglyphics (N5)</a:t>
            </a:r>
          </a:p>
          <a:p>
            <a:pPr lvl="1" fontAlgn="base"/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Sunset Song by Lewis Grassic Gibbon (H)</a:t>
            </a:r>
          </a:p>
          <a:p>
            <a:pPr lvl="1" fontAlgn="base"/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Robert Burns: Holy Willie’s Prayer, Tam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O’Shanter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A Mouse, A Poet’s Welcome to his Love-Begotten Daughter, To a Louse, A Red, Red Rose (H)</a:t>
            </a:r>
          </a:p>
          <a:p>
            <a:pPr lvl="1" fontAlgn="base"/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Jackie Kay: Old Tongue (N5)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Google Shape;136;p20" descr="A close up of a logo  Description automatically generated">
            <a:extLst>
              <a:ext uri="{FF2B5EF4-FFF2-40B4-BE49-F238E27FC236}">
                <a16:creationId xmlns:a16="http://schemas.microsoft.com/office/drawing/2014/main" id="{3B9F7365-2F2B-43C3-9A9C-3DBB55A7F9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4972" y="451267"/>
            <a:ext cx="1313472" cy="1378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60973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942</TotalTime>
  <Words>613</Words>
  <Application>Microsoft Office PowerPoint</Application>
  <PresentationFormat>Widescreen</PresentationFormat>
  <Paragraphs>96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Wisp</vt:lpstr>
      <vt:lpstr>Beyond Burns</vt:lpstr>
      <vt:lpstr>PowerPoint Presentation</vt:lpstr>
      <vt:lpstr>What is Scots? </vt:lpstr>
      <vt:lpstr>What is Scots? </vt:lpstr>
      <vt:lpstr>Why teach Scots? </vt:lpstr>
      <vt:lpstr>Writing in Scots at BGE</vt:lpstr>
      <vt:lpstr>Writing in Scots at BGE</vt:lpstr>
      <vt:lpstr>Writing in Scots at BGE</vt:lpstr>
      <vt:lpstr>Reading Scots at Senior Phase</vt:lpstr>
      <vt:lpstr>Reading Scots at Senior Phase</vt:lpstr>
      <vt:lpstr>Reading Scots at Senior Phase</vt:lpstr>
      <vt:lpstr>SQA Scots Language Award </vt:lpstr>
      <vt:lpstr>Jist fir fun…</vt:lpstr>
      <vt:lpstr>Useful links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Burns</dc:title>
  <dc:creator>Laura Green</dc:creator>
  <cp:lastModifiedBy>Laura Green</cp:lastModifiedBy>
  <cp:revision>31</cp:revision>
  <dcterms:created xsi:type="dcterms:W3CDTF">2020-08-27T14:53:32Z</dcterms:created>
  <dcterms:modified xsi:type="dcterms:W3CDTF">2020-10-02T14:53:24Z</dcterms:modified>
</cp:coreProperties>
</file>